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54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54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55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56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21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45.xml.rels" ContentType="application/vnd.openxmlformats-package.relationships+xml"/>
  <Override PartName="/ppt/slides/_rels/slide23.xml.rels" ContentType="application/vnd.openxmlformats-package.relationships+xml"/>
  <Override PartName="/ppt/slides/_rels/slide46.xml.rels" ContentType="application/vnd.openxmlformats-package.relationships+xml"/>
  <Override PartName="/ppt/slides/_rels/slide24.xml.rels" ContentType="application/vnd.openxmlformats-package.relationships+xml"/>
  <Override PartName="/ppt/slides/_rels/slide47.xml.rels" ContentType="application/vnd.openxmlformats-package.relationships+xml"/>
  <Override PartName="/ppt/slides/_rels/slide25.xml.rels" ContentType="application/vnd.openxmlformats-package.relationships+xml"/>
  <Override PartName="/ppt/slides/_rels/slide48.xml.rels" ContentType="application/vnd.openxmlformats-package.relationships+xml"/>
  <Override PartName="/ppt/slides/_rels/slide26.xml.rels" ContentType="application/vnd.openxmlformats-package.relationships+xml"/>
  <Override PartName="/ppt/slides/_rels/slide4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52.xml.rels" ContentType="application/vnd.openxmlformats-package.relationships+xml"/>
  <Override PartName="/ppt/slides/_rels/slide30.xml.rels" ContentType="application/vnd.openxmlformats-package.relationships+xml"/>
  <Override PartName="/ppt/slides/_rels/slide53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2.xml" ContentType="application/vnd.openxmlformats-officedocument.presentationml.slide+xml"/>
  <Override PartName="/ppt/slides/slide31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media/image1.png" ContentType="image/png"/>
  <Override PartName="/ppt/media/image2.png" ContentType="image/png"/>
  <Override PartName="/ppt/media/image30.png" ContentType="image/png"/>
  <Override PartName="/ppt/media/image3.png" ContentType="image/png"/>
  <Override PartName="/ppt/media/image31.png" ContentType="image/png"/>
  <Override PartName="/ppt/media/image4.png" ContentType="image/png"/>
  <Override PartName="/ppt/media/image5.png" ContentType="image/png"/>
  <Override PartName="/ppt/media/image32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33.png" ContentType="image/png"/>
  <Override PartName="/ppt/media/image7.png" ContentType="image/png"/>
  <Override PartName="/ppt/media/image12.png" ContentType="image/png"/>
  <Override PartName="/ppt/media/image34.png" ContentType="image/png"/>
  <Override PartName="/ppt/media/image8.png" ContentType="image/png"/>
  <Override PartName="/ppt/media/image13.png" ContentType="image/png"/>
  <Override PartName="/ppt/media/image35.png" ContentType="image/png"/>
  <Override PartName="/ppt/media/image9.png" ContentType="image/png"/>
  <Override PartName="/ppt/media/image14.png" ContentType="image/png"/>
  <Override PartName="/ppt/media/image36.png" ContentType="image/png"/>
  <Override PartName="/ppt/media/image15.png" ContentType="image/png"/>
  <Override PartName="/ppt/media/image37.png" ContentType="image/png"/>
  <Override PartName="/ppt/media/image16.png" ContentType="image/png"/>
  <Override PartName="/ppt/media/image38.png" ContentType="image/png"/>
  <Override PartName="/ppt/media/image17.png" ContentType="image/png"/>
  <Override PartName="/ppt/media/image39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42.png" ContentType="image/png"/>
  <Override PartName="/ppt/media/image21.png" ContentType="image/png"/>
  <Override PartName="/ppt/media/image43.png" ContentType="image/png"/>
  <Override PartName="/ppt/media/image22.png" ContentType="image/png"/>
  <Override PartName="/ppt/media/image44.png" ContentType="image/png"/>
  <Override PartName="/ppt/media/image23.png" ContentType="image/png"/>
  <Override PartName="/ppt/media/image45.png" ContentType="image/png"/>
  <Override PartName="/ppt/media/image24.png" ContentType="image/png"/>
  <Override PartName="/ppt/media/image46.png" ContentType="image/png"/>
  <Override PartName="/ppt/media/image25.png" ContentType="image/png"/>
  <Override PartName="/ppt/media/image47.png" ContentType="image/png"/>
  <Override PartName="/ppt/media/image26.png" ContentType="image/png"/>
  <Override PartName="/ppt/media/image48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40.png" ContentType="image/png"/>
  <Override PartName="/ppt/media/image41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0BE610-90CA-4423-B5EC-2939023C4B23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046FEC2-7C66-4154-829B-7459597FDE47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50F3D8C-8D32-4385-8AA5-41148F99D945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F9E3C67-548F-4686-8A47-6DC4B71BFFC6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615B7C-FE32-43E8-992F-08AB4885E1EC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9561B5-C3A7-4231-8C57-6A0A14C19621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BD4EFB-F481-4F6D-8908-D02C63FD9FD3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B4E0D0-A648-4D70-B62D-A56422B5007C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E77407-48A2-4603-835C-D70ACDC1C517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B71BAE-F5BB-48B5-B3AF-13A4EEA3EE65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552B00-ED44-4D29-9447-763B0D891499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3718C65-C7A5-40ED-940E-A96C69B7EB5B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00CD3D-C289-413B-9C72-F1E2DBD13ABA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1A245C-5A45-4E8B-BE38-2E0198005125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ABA43B-22C4-4E9F-A4A2-FF56FB0337A7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AE9079-DEA9-41F7-8776-FD3BF126D2B6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6647E9-A819-46EC-A2C2-770ED291AC83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E02D267-8037-477F-B8BB-18228F6DB121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A47082E-CC75-42A6-AD89-4B7302D1CEE1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EDD0390-A26B-4BB2-A042-3F01993A4A11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E741083-600D-4CB5-95CA-AD78FE772492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F2A995C-5DEA-4ECB-A828-E53D869E58D4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4C36C53-5020-4EB3-B483-5DE64D23495D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AA38FC4-4854-46FD-B8E3-216FF7CF9471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>
              <a:buNone/>
            </a:pPr>
            <a:r>
              <a:rPr b="0" lang="fr-FR" sz="52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A8D237D-FA87-4EB5-AA67-6680D9F52D47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93000"/>
          </a:bodyPr>
          <a:p>
            <a:pPr indent="0">
              <a:buNone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64C8510-438D-4C40-B882-B49D4434F80E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11760" y="51912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5200" spc="-1" strike="noStrike">
                <a:solidFill>
                  <a:schemeClr val="dk1"/>
                </a:solidFill>
                <a:latin typeface="Arial"/>
                <a:ea typeface="Arial"/>
              </a:rPr>
              <a:t>Epreuve E4 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48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5200" spc="-1" strike="noStrike">
                <a:solidFill>
                  <a:schemeClr val="dk1"/>
                </a:solidFill>
                <a:latin typeface="Arial"/>
                <a:ea typeface="Arial"/>
              </a:rPr>
              <a:t>Mise en place d’un site web local sur server LAMP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ubTitle"/>
          </p:nvPr>
        </p:nvSpPr>
        <p:spPr>
          <a:xfrm>
            <a:off x="0" y="4860000"/>
            <a:ext cx="9144000" cy="351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81000"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fr" sz="1710" spc="-1" strike="noStrike">
                <a:solidFill>
                  <a:schemeClr val="dk1"/>
                </a:solidFill>
                <a:latin typeface="Arial"/>
                <a:ea typeface="Arial"/>
              </a:rPr>
              <a:t>BTS SIO SISR                                                                                                                           Komlan ADJOKOU</a:t>
            </a:r>
            <a:endParaRPr b="0" lang="fr-FR" sz="171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Google Shape;123;p22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12" name="PlaceHolder 3"/>
          <p:cNvSpPr>
            <a:spLocks noGrp="1"/>
          </p:cNvSpPr>
          <p:nvPr>
            <p:ph type="sldNum" idx="1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65D5A2E-5D9E-4556-BC48-FF6D4E7E1969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10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Google Shape;131;p23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3"/>
          <p:cNvSpPr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B886A8B-0599-46E5-939A-73F63BA8172F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11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Google Shape;139;p24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3"/>
          <p:cNvSpPr>
            <a:spLocks noGrp="1"/>
          </p:cNvSpPr>
          <p:nvPr>
            <p:ph type="sldNum" idx="1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EAC5CB-C512-42ED-BBF0-DF92A6428FDD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12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Google Shape;147;p25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3"/>
          <p:cNvSpPr>
            <a:spLocks noGrp="1"/>
          </p:cNvSpPr>
          <p:nvPr>
            <p:ph type="sldNum" idx="1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302572-A4B0-4BC7-AC68-E14C964E3D1F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13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Google Shape;155;p26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3"/>
          <p:cNvSpPr>
            <a:spLocks noGrp="1"/>
          </p:cNvSpPr>
          <p:nvPr>
            <p:ph type="sldNum" idx="1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D44A32B-7476-4F37-8A45-C8FD872521AA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14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Google Shape;163;p27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3"/>
          <p:cNvSpPr>
            <a:spLocks noGrp="1"/>
          </p:cNvSpPr>
          <p:nvPr>
            <p:ph type="sldNum" idx="1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3832D0-A72E-45A6-AFF6-D5DFEEBC5EE8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15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Google Shape;171;p28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3"/>
          <p:cNvSpPr>
            <a:spLocks noGrp="1"/>
          </p:cNvSpPr>
          <p:nvPr>
            <p:ph type="sldNum" idx="1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3C78CCC-5113-4D5B-8B46-8B7928CEE19F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16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Google Shape;179;p29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3"/>
          <p:cNvSpPr>
            <a:spLocks noGrp="1"/>
          </p:cNvSpPr>
          <p:nvPr>
            <p:ph type="sldNum" idx="1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C1FD5D-47F1-4EC6-9521-AFA92B38F219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17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Google Shape;187;p30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44" name="PlaceHolder 3"/>
          <p:cNvSpPr>
            <a:spLocks noGrp="1"/>
          </p:cNvSpPr>
          <p:nvPr>
            <p:ph type="sldNum" idx="1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23DF89-1B94-4710-BE51-36F0A0451FAA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18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Google Shape;195;p31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48" name="PlaceHolder 3"/>
          <p:cNvSpPr>
            <a:spLocks noGrp="1"/>
          </p:cNvSpPr>
          <p:nvPr>
            <p:ph type="sldNum" idx="2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4D301E-3D83-4867-B748-17589B3FB74E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19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0" y="11088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2020" spc="-1" strike="noStrike">
                <a:solidFill>
                  <a:schemeClr val="dk1"/>
                </a:solidFill>
                <a:latin typeface="Arial"/>
                <a:ea typeface="Arial"/>
              </a:rPr>
              <a:t>Présentation de l’entreprise</a:t>
            </a:r>
            <a:endParaRPr b="0" lang="fr-FR" sz="20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0D8B63D-BE8F-427D-9458-D37EF8DFF4FD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2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Google Shape;63;p14"/>
          <p:cNvSpPr/>
          <p:nvPr/>
        </p:nvSpPr>
        <p:spPr>
          <a:xfrm>
            <a:off x="311760" y="876240"/>
            <a:ext cx="8520120" cy="369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rmAutofit fontScale="91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L'école primaire et secondaire Servan est ouverte depuis juin 2022 et se situe dans Paris.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Elle est de taille moyenne et compte environ 100 employés.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Les différents départements sont :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49280" indent="-328680"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la Direction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49280" indent="-32868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l’Administration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49280" indent="-32868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la Comptabilité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49280" indent="-32868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l’Informatique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49280" indent="-32868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le Secrétariat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49280" indent="-32868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le corps enseignant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Nous faisons partie du département informatique qui gère l'entièreté du parc informatique.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Google Shape;203;p32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52" name="PlaceHolder 3"/>
          <p:cNvSpPr>
            <a:spLocks noGrp="1"/>
          </p:cNvSpPr>
          <p:nvPr>
            <p:ph type="sldNum" idx="2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E4490E-DC34-420B-9D3F-903D6684FF5E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20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Google Shape;211;p33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56" name="PlaceHolder 3"/>
          <p:cNvSpPr>
            <a:spLocks noGrp="1"/>
          </p:cNvSpPr>
          <p:nvPr>
            <p:ph type="sldNum" idx="2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314512-4247-43E7-B754-8AB2F9498A64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21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Google Shape;219;p34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60" name="PlaceHolder 3"/>
          <p:cNvSpPr>
            <a:spLocks noGrp="1"/>
          </p:cNvSpPr>
          <p:nvPr>
            <p:ph type="sldNum" idx="2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499FE9-8436-438C-9BB7-05F242C9853F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22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Google Shape;227;p35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64" name="PlaceHolder 3"/>
          <p:cNvSpPr>
            <a:spLocks noGrp="1"/>
          </p:cNvSpPr>
          <p:nvPr>
            <p:ph type="sldNum" idx="2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3B1276-BE98-4979-9B11-27594B492E26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23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Google Shape;235;p36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68" name="PlaceHolder 3"/>
          <p:cNvSpPr>
            <a:spLocks noGrp="1"/>
          </p:cNvSpPr>
          <p:nvPr>
            <p:ph type="sldNum" idx="2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C14A37B-AF76-4781-BC0A-1F6F94D291C5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24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Google Shape;243;p37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3"/>
          <p:cNvSpPr>
            <a:spLocks noGrp="1"/>
          </p:cNvSpPr>
          <p:nvPr>
            <p:ph type="sldNum" idx="2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5D375DA-B9CE-445D-86FD-B7450C9B8EC4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25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Google Shape;251;p38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3"/>
          <p:cNvSpPr>
            <a:spLocks noGrp="1"/>
          </p:cNvSpPr>
          <p:nvPr>
            <p:ph type="sldNum" idx="2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3644EA-6768-4A2C-AD8F-AC4B3A016F46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26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Google Shape;259;p39" descr=""/>
          <p:cNvPicPr/>
          <p:nvPr/>
        </p:nvPicPr>
        <p:blipFill>
          <a:blip r:embed="rId1"/>
          <a:stretch/>
        </p:blipFill>
        <p:spPr>
          <a:xfrm>
            <a:off x="1411200" y="428400"/>
            <a:ext cx="6321240" cy="4740840"/>
          </a:xfrm>
          <a:prstGeom prst="rect">
            <a:avLst/>
          </a:prstGeom>
          <a:ln w="0">
            <a:noFill/>
          </a:ln>
        </p:spPr>
      </p:pic>
      <p:sp>
        <p:nvSpPr>
          <p:cNvPr id="180" name="PlaceHolder 3"/>
          <p:cNvSpPr>
            <a:spLocks noGrp="1"/>
          </p:cNvSpPr>
          <p:nvPr>
            <p:ph type="sldNum" idx="2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CCFEB6E-F53E-4E3F-8A7A-BB4D2FEB3006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27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2. Modification des listes de sources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Google Shape;267;p40" descr=""/>
          <p:cNvPicPr/>
          <p:nvPr/>
        </p:nvPicPr>
        <p:blipFill>
          <a:blip r:embed="rId1"/>
          <a:stretch/>
        </p:blipFill>
        <p:spPr>
          <a:xfrm>
            <a:off x="1961280" y="428400"/>
            <a:ext cx="5220720" cy="4762080"/>
          </a:xfrm>
          <a:prstGeom prst="rect">
            <a:avLst/>
          </a:prstGeom>
          <a:ln w="0">
            <a:noFill/>
          </a:ln>
        </p:spPr>
      </p:pic>
      <p:sp>
        <p:nvSpPr>
          <p:cNvPr id="184" name="PlaceHolder 3"/>
          <p:cNvSpPr>
            <a:spLocks noGrp="1"/>
          </p:cNvSpPr>
          <p:nvPr>
            <p:ph type="sldNum" idx="2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A5B807-07A8-4497-ACB5-820196A32F6C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28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2. Modification des listes de sources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Google Shape;275;p41" descr=""/>
          <p:cNvPicPr/>
          <p:nvPr/>
        </p:nvPicPr>
        <p:blipFill>
          <a:blip r:embed="rId1"/>
          <a:stretch/>
        </p:blipFill>
        <p:spPr>
          <a:xfrm>
            <a:off x="1987200" y="428400"/>
            <a:ext cx="5168880" cy="4714920"/>
          </a:xfrm>
          <a:prstGeom prst="rect">
            <a:avLst/>
          </a:prstGeom>
          <a:ln w="0">
            <a:noFill/>
          </a:ln>
        </p:spPr>
      </p:pic>
      <p:sp>
        <p:nvSpPr>
          <p:cNvPr id="188" name="PlaceHolder 3"/>
          <p:cNvSpPr>
            <a:spLocks noGrp="1"/>
          </p:cNvSpPr>
          <p:nvPr>
            <p:ph type="sldNum" idx="3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7102B4-1F5E-4BB3-8CB0-91BBDE8B90C7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29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C755DBB-3C4A-4E38-A5C5-5E051D0C2A2D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3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0" y="11088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2020" spc="-1" strike="noStrike">
                <a:solidFill>
                  <a:schemeClr val="dk1"/>
                </a:solidFill>
                <a:latin typeface="Arial"/>
                <a:ea typeface="Arial"/>
              </a:rPr>
              <a:t>Cahier des charges</a:t>
            </a:r>
            <a:endParaRPr b="0" lang="fr-FR" sz="20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Google Shape;70;p15"/>
          <p:cNvSpPr/>
          <p:nvPr/>
        </p:nvSpPr>
        <p:spPr>
          <a:xfrm>
            <a:off x="311760" y="844200"/>
            <a:ext cx="8520120" cy="40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L’expression des besoins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L'école a besoin d’un </a:t>
            </a:r>
            <a:r>
              <a:rPr b="0" lang="fr" sz="1600" spc="-1" strike="noStrike">
                <a:solidFill>
                  <a:srgbClr val="1155cc"/>
                </a:solidFill>
                <a:latin typeface="Arial"/>
                <a:ea typeface="Arial"/>
              </a:rPr>
              <a:t>site internet local</a:t>
            </a: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 pour illustrer les cours de développement HTML/CSS, où les étudiants accéderont au site sans modifier les fichiers de source.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La description de l’existant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Nous avons un </a:t>
            </a:r>
            <a:r>
              <a:rPr b="0" lang="fr" sz="1600" spc="-1" strike="noStrike">
                <a:solidFill>
                  <a:srgbClr val="1155cc"/>
                </a:solidFill>
                <a:latin typeface="Arial"/>
                <a:ea typeface="Arial"/>
              </a:rPr>
              <a:t>serveur à disposition</a:t>
            </a: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 sur lequel on pourra installer Debian 11 Bullseye et ensuite le </a:t>
            </a:r>
            <a:r>
              <a:rPr b="0" lang="fr" sz="1600" spc="-1" strike="noStrike">
                <a:solidFill>
                  <a:srgbClr val="1155cc"/>
                </a:solidFill>
                <a:latin typeface="Arial"/>
                <a:ea typeface="Arial"/>
              </a:rPr>
              <a:t>LAMP</a:t>
            </a: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.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2. Modification des listes de sources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Google Shape;283;p42" descr=""/>
          <p:cNvPicPr/>
          <p:nvPr/>
        </p:nvPicPr>
        <p:blipFill>
          <a:blip r:embed="rId1"/>
          <a:stretch/>
        </p:blipFill>
        <p:spPr>
          <a:xfrm>
            <a:off x="1987200" y="428400"/>
            <a:ext cx="5168880" cy="4714920"/>
          </a:xfrm>
          <a:prstGeom prst="rect">
            <a:avLst/>
          </a:prstGeom>
          <a:ln w="0">
            <a:noFill/>
          </a:ln>
        </p:spPr>
      </p:pic>
      <p:sp>
        <p:nvSpPr>
          <p:cNvPr id="192" name="PlaceHolder 3"/>
          <p:cNvSpPr>
            <a:spLocks noGrp="1"/>
          </p:cNvSpPr>
          <p:nvPr>
            <p:ph type="sldNum" idx="3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6C37362-25AB-401D-B859-6C16CA923013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30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2. Modification des listes de sources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Google Shape;291;p43" descr=""/>
          <p:cNvPicPr/>
          <p:nvPr/>
        </p:nvPicPr>
        <p:blipFill>
          <a:blip r:embed="rId1"/>
          <a:stretch/>
        </p:blipFill>
        <p:spPr>
          <a:xfrm>
            <a:off x="1987200" y="428400"/>
            <a:ext cx="5168880" cy="4714920"/>
          </a:xfrm>
          <a:prstGeom prst="rect">
            <a:avLst/>
          </a:prstGeom>
          <a:ln w="0">
            <a:noFill/>
          </a:ln>
        </p:spPr>
      </p:pic>
      <p:sp>
        <p:nvSpPr>
          <p:cNvPr id="196" name="PlaceHolder 3"/>
          <p:cNvSpPr>
            <a:spLocks noGrp="1"/>
          </p:cNvSpPr>
          <p:nvPr>
            <p:ph type="sldNum" idx="3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C082216-9143-4C5B-858A-2CE91424427E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31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2. Modification des listes de sources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Google Shape;299;p44" descr=""/>
          <p:cNvPicPr/>
          <p:nvPr/>
        </p:nvPicPr>
        <p:blipFill>
          <a:blip r:embed="rId1"/>
          <a:stretch/>
        </p:blipFill>
        <p:spPr>
          <a:xfrm>
            <a:off x="1987200" y="428400"/>
            <a:ext cx="5168880" cy="4714920"/>
          </a:xfrm>
          <a:prstGeom prst="rect">
            <a:avLst/>
          </a:prstGeom>
          <a:ln w="0">
            <a:noFill/>
          </a:ln>
        </p:spPr>
      </p:pic>
      <p:sp>
        <p:nvSpPr>
          <p:cNvPr id="200" name="PlaceHolder 3"/>
          <p:cNvSpPr>
            <a:spLocks noGrp="1"/>
          </p:cNvSpPr>
          <p:nvPr>
            <p:ph type="sldNum" idx="3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A332F64-6EDF-4811-8684-33A7B306CD97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32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2. Modification des listes de sources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Google Shape;307;p45" descr=""/>
          <p:cNvPicPr/>
          <p:nvPr/>
        </p:nvPicPr>
        <p:blipFill>
          <a:blip r:embed="rId1"/>
          <a:stretch/>
        </p:blipFill>
        <p:spPr>
          <a:xfrm>
            <a:off x="1987200" y="428400"/>
            <a:ext cx="5168880" cy="4714920"/>
          </a:xfrm>
          <a:prstGeom prst="rect">
            <a:avLst/>
          </a:prstGeom>
          <a:ln w="0">
            <a:noFill/>
          </a:ln>
        </p:spPr>
      </p:pic>
      <p:sp>
        <p:nvSpPr>
          <p:cNvPr id="204" name="PlaceHolder 3"/>
          <p:cNvSpPr>
            <a:spLocks noGrp="1"/>
          </p:cNvSpPr>
          <p:nvPr>
            <p:ph type="sldNum" idx="3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27B4984-C57A-4650-86DB-CE16E6233C3F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33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2. Modification des listes de sources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Google Shape;315;p46" descr=""/>
          <p:cNvPicPr/>
          <p:nvPr/>
        </p:nvPicPr>
        <p:blipFill>
          <a:blip r:embed="rId1"/>
          <a:stretch/>
        </p:blipFill>
        <p:spPr>
          <a:xfrm>
            <a:off x="1987200" y="428400"/>
            <a:ext cx="5168880" cy="471492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3"/>
          <p:cNvSpPr>
            <a:spLocks noGrp="1"/>
          </p:cNvSpPr>
          <p:nvPr>
            <p:ph type="sldNum" idx="3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D9ED079-3867-4994-B317-89687383290A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34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3. Permettre le login ssh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Google Shape;323;p47" descr=""/>
          <p:cNvPicPr/>
          <p:nvPr/>
        </p:nvPicPr>
        <p:blipFill>
          <a:blip r:embed="rId1"/>
          <a:stretch/>
        </p:blipFill>
        <p:spPr>
          <a:xfrm>
            <a:off x="1987200" y="428400"/>
            <a:ext cx="5168880" cy="4714920"/>
          </a:xfrm>
          <a:prstGeom prst="rect">
            <a:avLst/>
          </a:prstGeom>
          <a:ln w="0">
            <a:noFill/>
          </a:ln>
        </p:spPr>
      </p:pic>
      <p:sp>
        <p:nvSpPr>
          <p:cNvPr id="212" name="PlaceHolder 3"/>
          <p:cNvSpPr>
            <a:spLocks noGrp="1"/>
          </p:cNvSpPr>
          <p:nvPr>
            <p:ph type="sldNum" idx="3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1752D17-7948-48A7-A980-B435A1BB07A2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35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pic>
        <p:nvPicPr>
          <p:cNvPr id="214" name="Google Shape;330;p48" descr=""/>
          <p:cNvPicPr/>
          <p:nvPr/>
        </p:nvPicPr>
        <p:blipFill>
          <a:blip r:embed="rId1"/>
          <a:stretch/>
        </p:blipFill>
        <p:spPr>
          <a:xfrm>
            <a:off x="1987200" y="428400"/>
            <a:ext cx="5168880" cy="4714920"/>
          </a:xfrm>
          <a:prstGeom prst="rect">
            <a:avLst/>
          </a:prstGeom>
          <a:ln w="0">
            <a:noFill/>
          </a:ln>
        </p:spPr>
      </p:pic>
      <p:sp>
        <p:nvSpPr>
          <p:cNvPr id="215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3. Permettre le login ssh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3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7F02C7A-B63B-41F1-B0CB-0BA66DDD7B4D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36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3. Permettre le login ssh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Google Shape;339;p49" descr=""/>
          <p:cNvPicPr/>
          <p:nvPr/>
        </p:nvPicPr>
        <p:blipFill>
          <a:blip r:embed="rId1"/>
          <a:stretch/>
        </p:blipFill>
        <p:spPr>
          <a:xfrm>
            <a:off x="1887120" y="428400"/>
            <a:ext cx="5168880" cy="4714920"/>
          </a:xfrm>
          <a:prstGeom prst="rect">
            <a:avLst/>
          </a:prstGeom>
          <a:ln w="0">
            <a:noFill/>
          </a:ln>
        </p:spPr>
      </p:pic>
      <p:sp>
        <p:nvSpPr>
          <p:cNvPr id="220" name="PlaceHolder 3"/>
          <p:cNvSpPr>
            <a:spLocks noGrp="1"/>
          </p:cNvSpPr>
          <p:nvPr>
            <p:ph type="sldNum" idx="3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3DC20D7-86D3-42BF-A1C2-9B1A6811D4F1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37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4. MariaDB (MySQL)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sldNum" idx="3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732ECD2-CBAE-4DE9-AFD0-B22ABC0D1977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38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4" name="Google Shape;348;p50" descr=""/>
          <p:cNvPicPr/>
          <p:nvPr/>
        </p:nvPicPr>
        <p:blipFill>
          <a:blip r:embed="rId1"/>
          <a:srcRect l="3147" t="8331" r="18502" b="35509"/>
          <a:stretch/>
        </p:blipFill>
        <p:spPr>
          <a:xfrm>
            <a:off x="1022400" y="428400"/>
            <a:ext cx="7098480" cy="471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4. MariaDB (MySQL)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4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9C1147A-3141-41A0-BC12-62B2DC82FC5D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39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Google Shape;356;p51" descr=""/>
          <p:cNvPicPr/>
          <p:nvPr/>
        </p:nvPicPr>
        <p:blipFill>
          <a:blip r:embed="rId1"/>
          <a:srcRect l="3147" t="8668" r="18502" b="35441"/>
          <a:stretch/>
        </p:blipFill>
        <p:spPr>
          <a:xfrm>
            <a:off x="995760" y="428400"/>
            <a:ext cx="7152120" cy="472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Num" idx="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A0213A7-8DD8-4FC8-BB4D-B006DC594FDF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4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0" y="11088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2020" spc="-1" strike="noStrike">
                <a:solidFill>
                  <a:schemeClr val="dk1"/>
                </a:solidFill>
                <a:latin typeface="Arial"/>
                <a:ea typeface="Arial"/>
              </a:rPr>
              <a:t>Expliquer le choix de Debian 11 et LAMP</a:t>
            </a:r>
            <a:endParaRPr b="0" lang="fr-FR" sz="20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Google Shape;77;p16"/>
          <p:cNvSpPr/>
          <p:nvPr/>
        </p:nvSpPr>
        <p:spPr>
          <a:xfrm>
            <a:off x="311760" y="844200"/>
            <a:ext cx="8520120" cy="40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Debian 11 :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Le professeur chargé des cours de développement a demandé à ce que l’on installe Debian 11 afin qu’il introduise Linux aux élèves.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LAMP :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LAMP signifie Linux Apache MySQL PHP.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Nous utiliserons cet ensemble de logiciels pour ces 2 raisons :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ils sont </a:t>
            </a:r>
            <a:r>
              <a:rPr b="0" lang="fr" sz="1600" spc="-1" strike="noStrike">
                <a:solidFill>
                  <a:srgbClr val="1155cc"/>
                </a:solidFill>
                <a:latin typeface="Arial"/>
                <a:ea typeface="Arial"/>
              </a:rPr>
              <a:t>standardisés</a:t>
            </a:r>
            <a:r>
              <a:rPr b="0" lang="fr" sz="1600" spc="-1" strike="noStrike">
                <a:solidFill>
                  <a:srgbClr val="4a86e8"/>
                </a:solidFill>
                <a:latin typeface="Arial"/>
                <a:ea typeface="Arial"/>
              </a:rPr>
              <a:t> </a:t>
            </a:r>
            <a:r>
              <a:rPr b="0" lang="fr" sz="1600" spc="-1" strike="noStrike">
                <a:solidFill>
                  <a:srgbClr val="1155cc"/>
                </a:solidFill>
                <a:latin typeface="Arial"/>
                <a:ea typeface="Arial"/>
              </a:rPr>
              <a:t>dans l’industrie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ils </a:t>
            </a:r>
            <a:r>
              <a:rPr b="0" lang="fr" sz="1600" spc="-1" strike="noStrike">
                <a:solidFill>
                  <a:srgbClr val="1155cc"/>
                </a:solidFill>
                <a:latin typeface="Arial"/>
                <a:ea typeface="Arial"/>
              </a:rPr>
              <a:t>satisfont les besoins des cours d’introduction</a:t>
            </a: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 au développement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4. MariaDB (MySQL)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sldNum" idx="4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AC0A937-8399-4764-96AB-AA34B455A1A7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40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Google Shape;364;p52" descr=""/>
          <p:cNvPicPr/>
          <p:nvPr/>
        </p:nvPicPr>
        <p:blipFill>
          <a:blip r:embed="rId1"/>
          <a:srcRect l="3147" t="8327" r="18502" b="35517"/>
          <a:stretch/>
        </p:blipFill>
        <p:spPr>
          <a:xfrm>
            <a:off x="1022400" y="428400"/>
            <a:ext cx="7098480" cy="471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4. MariaDB (MySQL)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sldNum" idx="4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F69BEAC-AE53-49C7-887D-F6B4235CA2E5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41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6" name="Google Shape;372;p53" descr=""/>
          <p:cNvPicPr/>
          <p:nvPr/>
        </p:nvPicPr>
        <p:blipFill>
          <a:blip r:embed="rId1"/>
          <a:srcRect l="2554" t="8711" r="18360" b="35394"/>
          <a:stretch/>
        </p:blipFill>
        <p:spPr>
          <a:xfrm>
            <a:off x="972720" y="428400"/>
            <a:ext cx="7198560" cy="471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4. MariaDB (MySQL)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4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2B971D-109B-4FF6-98D1-9524DE3CFA89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42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0" name="Google Shape;380;p54" descr=""/>
          <p:cNvPicPr/>
          <p:nvPr/>
        </p:nvPicPr>
        <p:blipFill>
          <a:blip r:embed="rId1"/>
          <a:srcRect l="3147" t="8331" r="18502" b="35509"/>
          <a:stretch/>
        </p:blipFill>
        <p:spPr>
          <a:xfrm>
            <a:off x="1022400" y="428400"/>
            <a:ext cx="7098480" cy="471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pic>
        <p:nvPicPr>
          <p:cNvPr id="242" name="Google Shape;386;p55" descr=""/>
          <p:cNvPicPr/>
          <p:nvPr/>
        </p:nvPicPr>
        <p:blipFill>
          <a:blip r:embed="rId1"/>
          <a:srcRect l="0" t="0" r="14766" b="29890"/>
          <a:stretch/>
        </p:blipFill>
        <p:spPr>
          <a:xfrm>
            <a:off x="1612800" y="428400"/>
            <a:ext cx="5917680" cy="4714560"/>
          </a:xfrm>
          <a:prstGeom prst="rect">
            <a:avLst/>
          </a:prstGeom>
          <a:ln w="0">
            <a:noFill/>
          </a:ln>
        </p:spPr>
      </p:pic>
      <p:sp>
        <p:nvSpPr>
          <p:cNvPr id="243" name="PlaceHolder 2"/>
          <p:cNvSpPr>
            <a:spLocks noGrp="1"/>
          </p:cNvSpPr>
          <p:nvPr>
            <p:ph type="sldNum" idx="4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195DD35-B214-4587-A605-84AAADA194EB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43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4. MariaDB (MySQL)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5. PHP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 idx="4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C39BC30-9F17-4964-895E-9E7F28E3FD0E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44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8" name="Google Shape;396;p56" descr=""/>
          <p:cNvPicPr/>
          <p:nvPr/>
        </p:nvPicPr>
        <p:blipFill>
          <a:blip r:embed="rId1"/>
          <a:srcRect l="3068" t="8327" r="18838" b="35517"/>
          <a:stretch/>
        </p:blipFill>
        <p:spPr>
          <a:xfrm>
            <a:off x="1034280" y="428400"/>
            <a:ext cx="7075080" cy="471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5. PHP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Google Shape;403;p57" descr=""/>
          <p:cNvPicPr/>
          <p:nvPr/>
        </p:nvPicPr>
        <p:blipFill>
          <a:blip r:embed="rId1"/>
          <a:srcRect l="0" t="5939" r="15561" b="33576"/>
          <a:stretch/>
        </p:blipFill>
        <p:spPr>
          <a:xfrm>
            <a:off x="1173960" y="428400"/>
            <a:ext cx="6795720" cy="4714560"/>
          </a:xfrm>
          <a:prstGeom prst="rect">
            <a:avLst/>
          </a:prstGeom>
          <a:ln w="0">
            <a:noFill/>
          </a:ln>
        </p:spPr>
      </p:pic>
      <p:sp>
        <p:nvSpPr>
          <p:cNvPr id="252" name="PlaceHolder 3"/>
          <p:cNvSpPr>
            <a:spLocks noGrp="1"/>
          </p:cNvSpPr>
          <p:nvPr>
            <p:ph type="sldNum" idx="4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FCDE4F-559D-4A59-ACE1-2973ABD5E716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45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5. PHP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Google Shape;411;p58" descr=""/>
          <p:cNvPicPr/>
          <p:nvPr/>
        </p:nvPicPr>
        <p:blipFill>
          <a:blip r:embed="rId1"/>
          <a:stretch/>
        </p:blipFill>
        <p:spPr>
          <a:xfrm>
            <a:off x="1130760" y="428400"/>
            <a:ext cx="6881760" cy="4714920"/>
          </a:xfrm>
          <a:prstGeom prst="rect">
            <a:avLst/>
          </a:prstGeom>
          <a:ln w="0">
            <a:noFill/>
          </a:ln>
        </p:spPr>
      </p:pic>
      <p:sp>
        <p:nvSpPr>
          <p:cNvPr id="256" name="PlaceHolder 3"/>
          <p:cNvSpPr>
            <a:spLocks noGrp="1"/>
          </p:cNvSpPr>
          <p:nvPr>
            <p:ph type="sldNum" idx="4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64A7EAD-F80A-4319-A9AC-91FE0A1E23B7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46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5. PHP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Google Shape;419;p59" descr=""/>
          <p:cNvPicPr/>
          <p:nvPr/>
        </p:nvPicPr>
        <p:blipFill>
          <a:blip r:embed="rId1"/>
          <a:stretch/>
        </p:blipFill>
        <p:spPr>
          <a:xfrm>
            <a:off x="1634040" y="428400"/>
            <a:ext cx="5875560" cy="4714920"/>
          </a:xfrm>
          <a:prstGeom prst="rect">
            <a:avLst/>
          </a:prstGeom>
          <a:ln w="0">
            <a:noFill/>
          </a:ln>
        </p:spPr>
      </p:pic>
      <p:sp>
        <p:nvSpPr>
          <p:cNvPr id="260" name="PlaceHolder 3"/>
          <p:cNvSpPr>
            <a:spLocks noGrp="1"/>
          </p:cNvSpPr>
          <p:nvPr>
            <p:ph type="sldNum" idx="4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9EB7CB-B873-4F31-BBFA-666538652051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47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5. PHP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Google Shape;427;p60" descr=""/>
          <p:cNvPicPr/>
          <p:nvPr/>
        </p:nvPicPr>
        <p:blipFill>
          <a:blip r:embed="rId1"/>
          <a:stretch/>
        </p:blipFill>
        <p:spPr>
          <a:xfrm>
            <a:off x="1130760" y="428400"/>
            <a:ext cx="6881760" cy="4714920"/>
          </a:xfrm>
          <a:prstGeom prst="rect">
            <a:avLst/>
          </a:prstGeom>
          <a:ln w="0">
            <a:noFill/>
          </a:ln>
        </p:spPr>
      </p:pic>
      <p:sp>
        <p:nvSpPr>
          <p:cNvPr id="264" name="PlaceHolder 3"/>
          <p:cNvSpPr>
            <a:spLocks noGrp="1"/>
          </p:cNvSpPr>
          <p:nvPr>
            <p:ph type="sldNum" idx="4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C772BF1-53B1-4C1B-9611-FBD0BF5F3363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48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6. Apache2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sldNum" idx="5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5B2E9B7-63F8-4B2B-8D07-363051B44EDD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49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8" name="Google Shape;436;p61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ldNum" idx="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A3F2A4-51A1-4B5B-929E-C769921F7C6C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5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title"/>
          </p:nvPr>
        </p:nvSpPr>
        <p:spPr>
          <a:xfrm>
            <a:off x="0" y="11088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2020" spc="-1" strike="noStrike">
                <a:solidFill>
                  <a:schemeClr val="dk1"/>
                </a:solidFill>
                <a:latin typeface="Arial"/>
                <a:ea typeface="Arial"/>
              </a:rPr>
              <a:t>Expliquer le choix de Debian 11 et LAMP</a:t>
            </a:r>
            <a:endParaRPr b="0" lang="fr-FR" sz="20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Google Shape;84;p17"/>
          <p:cNvSpPr/>
          <p:nvPr/>
        </p:nvSpPr>
        <p:spPr>
          <a:xfrm>
            <a:off x="311760" y="586080"/>
            <a:ext cx="8520120" cy="40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" sz="1600" spc="-1" strike="noStrike">
                <a:solidFill>
                  <a:schemeClr val="dk1"/>
                </a:solidFill>
                <a:latin typeface="Arial"/>
                <a:ea typeface="Arial"/>
              </a:rPr>
              <a:t>D’autres ensembles possibles sont : 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3" name="Google Shape;85;p17"/>
          <p:cNvGraphicFramePr/>
          <p:nvPr/>
        </p:nvGraphicFramePr>
        <p:xfrm>
          <a:off x="311760" y="1455480"/>
          <a:ext cx="8520120" cy="3160440"/>
        </p:xfrm>
        <a:graphic>
          <a:graphicData uri="http://schemas.openxmlformats.org/drawingml/2006/table">
            <a:tbl>
              <a:tblPr/>
              <a:tblGrid>
                <a:gridCol w="1294560"/>
                <a:gridCol w="2420640"/>
                <a:gridCol w="2673720"/>
                <a:gridCol w="2131200"/>
              </a:tblGrid>
              <a:tr h="1449000">
                <a:tc>
                  <a:txBody>
                    <a:bodyPr lIns="91080" rIns="91080" tIns="91080" b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XAMPP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91080" b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(X)Multi-plateforme Apache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MySQL</a:t>
                      </a:r>
                      <a:br>
                        <a:rPr sz="1400"/>
                      </a:br>
                      <a:r>
                        <a:rPr b="0" lang="f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PHP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Perl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91080" b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1155cc"/>
                          </a:solidFill>
                          <a:latin typeface="Arial"/>
                          <a:ea typeface="Arial"/>
                        </a:rPr>
                        <a:t>- pages dynamiques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1155cc"/>
                          </a:solidFill>
                          <a:latin typeface="Arial"/>
                          <a:ea typeface="Arial"/>
                        </a:rPr>
                        <a:t>- multi-plateforme (Linux, Windows,  MacOS)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91080" b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cc0000"/>
                          </a:solidFill>
                          <a:latin typeface="Arial"/>
                          <a:ea typeface="Arial"/>
                        </a:rPr>
                        <a:t>- plus de failles de sécurité possibles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  <a:tr h="1711080">
                <a:tc>
                  <a:txBody>
                    <a:bodyPr lIns="91080" rIns="91080" tIns="91080" b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AMPPS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91080" b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Apache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MySQL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PHP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Perl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Softaculous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91080" b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1155cc"/>
                          </a:solidFill>
                          <a:latin typeface="Arial"/>
                          <a:ea typeface="Arial"/>
                        </a:rPr>
                        <a:t>- plus d’outils tels que Perl et Softaculous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91080" b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" sz="1400" spc="-1" strike="noStrike">
                          <a:solidFill>
                            <a:srgbClr val="cc0000"/>
                          </a:solidFill>
                          <a:latin typeface="Arial"/>
                          <a:ea typeface="Arial"/>
                        </a:rPr>
                        <a:t>- d’autant plus de failles de sécurité possibles</a:t>
                      </a:r>
                      <a:endParaRPr b="0" lang="fr-FR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9e9e9e"/>
                      </a:solidFill>
                      <a:prstDash val="solid"/>
                    </a:lnL>
                    <a:lnR w="9360">
                      <a:solidFill>
                        <a:srgbClr val="9e9e9e"/>
                      </a:solidFill>
                      <a:prstDash val="solid"/>
                    </a:lnR>
                    <a:lnT w="9360">
                      <a:solidFill>
                        <a:srgbClr val="9e9e9e"/>
                      </a:solidFill>
                      <a:prstDash val="solid"/>
                    </a:lnT>
                    <a:lnB w="9360">
                      <a:solidFill>
                        <a:srgbClr val="9e9e9e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6. Apache2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Google Shape;443;p62" descr=""/>
          <p:cNvPicPr/>
          <p:nvPr/>
        </p:nvPicPr>
        <p:blipFill>
          <a:blip r:embed="rId1"/>
          <a:stretch/>
        </p:blipFill>
        <p:spPr>
          <a:xfrm>
            <a:off x="2164680" y="428400"/>
            <a:ext cx="4814280" cy="4714560"/>
          </a:xfrm>
          <a:prstGeom prst="rect">
            <a:avLst/>
          </a:prstGeom>
          <a:ln w="0">
            <a:noFill/>
          </a:ln>
        </p:spPr>
      </p:pic>
      <p:sp>
        <p:nvSpPr>
          <p:cNvPr id="272" name="PlaceHolder 3"/>
          <p:cNvSpPr>
            <a:spLocks noGrp="1"/>
          </p:cNvSpPr>
          <p:nvPr>
            <p:ph type="sldNum" idx="5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B61ABB3-D44A-4863-A99D-A678AD653CD7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50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6. Fichier de configuration Apache2 du site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Google Shape;451;p63" descr=""/>
          <p:cNvPicPr/>
          <p:nvPr/>
        </p:nvPicPr>
        <p:blipFill>
          <a:blip r:embed="rId1"/>
          <a:stretch/>
        </p:blipFill>
        <p:spPr>
          <a:xfrm>
            <a:off x="843840" y="428400"/>
            <a:ext cx="7455960" cy="4714920"/>
          </a:xfrm>
          <a:prstGeom prst="rect">
            <a:avLst/>
          </a:prstGeom>
          <a:ln w="0">
            <a:noFill/>
          </a:ln>
        </p:spPr>
      </p:pic>
      <p:sp>
        <p:nvSpPr>
          <p:cNvPr id="276" name="PlaceHolder 3"/>
          <p:cNvSpPr>
            <a:spLocks noGrp="1"/>
          </p:cNvSpPr>
          <p:nvPr>
            <p:ph type="sldNum" idx="5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6E13603-6788-44EE-96E4-411528B368DC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51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6. Fichier de configuration Apache2 du site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9" name="Google Shape;459;p64" descr=""/>
          <p:cNvPicPr/>
          <p:nvPr/>
        </p:nvPicPr>
        <p:blipFill>
          <a:blip r:embed="rId1"/>
          <a:stretch/>
        </p:blipFill>
        <p:spPr>
          <a:xfrm>
            <a:off x="778320" y="428400"/>
            <a:ext cx="7772760" cy="4714920"/>
          </a:xfrm>
          <a:prstGeom prst="rect">
            <a:avLst/>
          </a:prstGeom>
          <a:ln w="0">
            <a:noFill/>
          </a:ln>
        </p:spPr>
      </p:pic>
      <p:sp>
        <p:nvSpPr>
          <p:cNvPr id="280" name="PlaceHolder 3"/>
          <p:cNvSpPr>
            <a:spLocks noGrp="1"/>
          </p:cNvSpPr>
          <p:nvPr>
            <p:ph type="sldNum" idx="53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3CFE425-8ECC-44F2-B46B-52C7CB4E0E23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52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7. Contenu du site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Google Shape;467;p65" descr=""/>
          <p:cNvPicPr/>
          <p:nvPr/>
        </p:nvPicPr>
        <p:blipFill>
          <a:blip r:embed="rId1"/>
          <a:stretch/>
        </p:blipFill>
        <p:spPr>
          <a:xfrm>
            <a:off x="256680" y="428400"/>
            <a:ext cx="8630640" cy="4714920"/>
          </a:xfrm>
          <a:prstGeom prst="rect">
            <a:avLst/>
          </a:prstGeom>
          <a:ln w="0">
            <a:noFill/>
          </a:ln>
        </p:spPr>
      </p:pic>
      <p:sp>
        <p:nvSpPr>
          <p:cNvPr id="284" name="PlaceHolder 3"/>
          <p:cNvSpPr>
            <a:spLocks noGrp="1"/>
          </p:cNvSpPr>
          <p:nvPr>
            <p:ph type="sldNum" idx="54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3E01E6F-3ADA-42F8-BC57-8E1AA61158D6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53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7. Contenu du site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7" name="Google Shape;475;p66" descr=""/>
          <p:cNvPicPr/>
          <p:nvPr/>
        </p:nvPicPr>
        <p:blipFill>
          <a:blip r:embed="rId1"/>
          <a:stretch/>
        </p:blipFill>
        <p:spPr>
          <a:xfrm>
            <a:off x="256680" y="428400"/>
            <a:ext cx="8630640" cy="4714920"/>
          </a:xfrm>
          <a:prstGeom prst="rect">
            <a:avLst/>
          </a:prstGeom>
          <a:ln w="0">
            <a:noFill/>
          </a:ln>
        </p:spPr>
      </p:pic>
      <p:sp>
        <p:nvSpPr>
          <p:cNvPr id="288" name="PlaceHolder 3"/>
          <p:cNvSpPr>
            <a:spLocks noGrp="1"/>
          </p:cNvSpPr>
          <p:nvPr>
            <p:ph type="sldNum" idx="55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41BA71F-06BD-4CBE-96F9-55C4E693C3B2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54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8. Test du site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1" name="Google Shape;483;p67" descr=""/>
          <p:cNvPicPr/>
          <p:nvPr/>
        </p:nvPicPr>
        <p:blipFill>
          <a:blip r:embed="rId1"/>
          <a:stretch/>
        </p:blipFill>
        <p:spPr>
          <a:xfrm>
            <a:off x="685440" y="428400"/>
            <a:ext cx="7772760" cy="4714920"/>
          </a:xfrm>
          <a:prstGeom prst="rect">
            <a:avLst/>
          </a:prstGeom>
          <a:ln w="0">
            <a:noFill/>
          </a:ln>
        </p:spPr>
      </p:pic>
      <p:sp>
        <p:nvSpPr>
          <p:cNvPr id="292" name="PlaceHolder 3"/>
          <p:cNvSpPr>
            <a:spLocks noGrp="1"/>
          </p:cNvSpPr>
          <p:nvPr>
            <p:ph type="sldNum" idx="56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B4B38F2-64C7-4177-92F9-683CC1A77F56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55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pic>
        <p:nvPicPr>
          <p:cNvPr id="294" name="Google Shape;490;p68" descr=""/>
          <p:cNvPicPr/>
          <p:nvPr/>
        </p:nvPicPr>
        <p:blipFill>
          <a:blip r:embed="rId1"/>
          <a:stretch/>
        </p:blipFill>
        <p:spPr>
          <a:xfrm>
            <a:off x="1668960" y="428400"/>
            <a:ext cx="5805360" cy="4714920"/>
          </a:xfrm>
          <a:prstGeom prst="rect">
            <a:avLst/>
          </a:prstGeom>
          <a:ln w="0">
            <a:noFill/>
          </a:ln>
        </p:spPr>
      </p:pic>
      <p:sp>
        <p:nvSpPr>
          <p:cNvPr id="295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LAMP 8. Test du site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5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909037B-D22D-4CC9-A906-12372CEAC982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/>
          </p:nvPr>
        </p:nvSpPr>
        <p:spPr>
          <a:xfrm>
            <a:off x="311760" y="937800"/>
            <a:ext cx="8520120" cy="37936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Planification des tâches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Installer Debian 11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Modifier les listes de sources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Permettre le login ssh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Installer Apache2, MariaDB (MySQL) et PHP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Créer et configurer l’hôte virtuel du site web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Remplir son contenu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Accéder au site sur une machine cliente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fr" sz="1800" spc="-1" strike="noStrike">
                <a:solidFill>
                  <a:schemeClr val="dk1"/>
                </a:solidFill>
                <a:latin typeface="Arial"/>
                <a:ea typeface="Arial"/>
              </a:rPr>
              <a:t>Nous passerons maintenant à la mise en œuvre.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C518E8-8377-45A5-8E4A-54EA201BE61D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6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title"/>
          </p:nvPr>
        </p:nvSpPr>
        <p:spPr>
          <a:xfrm>
            <a:off x="0" y="26568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" sz="2020" spc="-1" strike="noStrike">
                <a:solidFill>
                  <a:schemeClr val="dk1"/>
                </a:solidFill>
                <a:latin typeface="Arial"/>
                <a:ea typeface="Arial"/>
              </a:rPr>
              <a:t>Cahier des charges</a:t>
            </a:r>
            <a:endParaRPr b="0" lang="fr-FR" sz="202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-325080" algn="ctr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Google Shape;99;p19" descr=""/>
          <p:cNvPicPr/>
          <p:nvPr/>
        </p:nvPicPr>
        <p:blipFill>
          <a:blip r:embed="rId1"/>
          <a:stretch/>
        </p:blipFill>
        <p:spPr>
          <a:xfrm>
            <a:off x="1426320" y="428400"/>
            <a:ext cx="6290640" cy="471780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3"/>
          <p:cNvSpPr>
            <a:spLocks noGrp="1"/>
          </p:cNvSpPr>
          <p:nvPr>
            <p:ph type="sldNum" idx="8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6FD7BA-034C-428C-A819-32749E053AE1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7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Google Shape;107;p20" descr=""/>
          <p:cNvPicPr/>
          <p:nvPr/>
        </p:nvPicPr>
        <p:blipFill>
          <a:blip r:embed="rId1"/>
          <a:stretch/>
        </p:blipFill>
        <p:spPr>
          <a:xfrm>
            <a:off x="1455840" y="428400"/>
            <a:ext cx="6231960" cy="4673880"/>
          </a:xfrm>
          <a:prstGeom prst="rect">
            <a:avLst/>
          </a:prstGeom>
          <a:ln w="0">
            <a:noFill/>
          </a:ln>
        </p:spPr>
      </p:pic>
      <p:sp>
        <p:nvSpPr>
          <p:cNvPr id="104" name="PlaceHolder 3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D6A5372-8C2C-4FE9-AA0F-07947141A144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8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2"/>
              </a:solidFill>
              <a:latin typeface="Arial"/>
              <a:ea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428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marL="45720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" sz="1520" spc="-1" strike="noStrike">
                <a:solidFill>
                  <a:schemeClr val="dk1"/>
                </a:solidFill>
                <a:latin typeface="Arial"/>
                <a:ea typeface="Arial"/>
              </a:rPr>
              <a:t>1. Installation de Debian 11 </a:t>
            </a:r>
            <a:endParaRPr b="0" lang="fr-FR" sz="152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Google Shape;115;p21" descr=""/>
          <p:cNvPicPr/>
          <p:nvPr/>
        </p:nvPicPr>
        <p:blipFill>
          <a:blip r:embed="rId1"/>
          <a:stretch/>
        </p:blipFill>
        <p:spPr>
          <a:xfrm>
            <a:off x="1428480" y="428400"/>
            <a:ext cx="6286320" cy="4714920"/>
          </a:xfrm>
          <a:prstGeom prst="rect">
            <a:avLst/>
          </a:prstGeom>
          <a:ln w="0">
            <a:noFill/>
          </a:ln>
        </p:spPr>
      </p:pic>
      <p:sp>
        <p:nvSpPr>
          <p:cNvPr id="108" name="PlaceHolder 3"/>
          <p:cNvSpPr>
            <a:spLocks noGrp="1"/>
          </p:cNvSpPr>
          <p:nvPr>
            <p:ph type="sldNum" idx="10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5ACE017-CB7C-4592-9439-24E98A695884}" type="slidenum">
              <a:rPr b="0" lang="fr" sz="1000" spc="-1" strike="noStrike">
                <a:solidFill>
                  <a:schemeClr val="dk2"/>
                </a:solidFill>
                <a:latin typeface="Arial"/>
                <a:ea typeface="Arial"/>
              </a:rPr>
              <a:t>9</a:t>
            </a:fld>
            <a:endParaRPr b="0" lang="fr-FR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LibreOffice/7.5.2.2$Windows_X86_64 LibreOffice_project/53bb9681a964705cf672590721dbc85eb4d0c3a2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dcterms:modified xsi:type="dcterms:W3CDTF">2023-05-21T23:22:28Z</dcterms:modified>
  <cp:revision>2</cp:revision>
  <dc:subject/>
  <dc:title/>
</cp:coreProperties>
</file>